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77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0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838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2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22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50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610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20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113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94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13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2AC4-C808-4D72-A2ED-941BA14BA506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B7D06D-B63E-4289-A148-8404C0C5572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75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b%C3%B3z_harcerski" TargetMode="External"/><Relationship Id="rId7" Type="http://schemas.openxmlformats.org/officeDocument/2006/relationships/hyperlink" Target="https://blog.pzu.pl/home/lista/artykul/odpowiedzialnosc-cywilna-organizatora-kolonii" TargetMode="External"/><Relationship Id="rId2" Type="http://schemas.openxmlformats.org/officeDocument/2006/relationships/hyperlink" Target="https://pl.wikipedia.org/wiki/Wypoczynek_dzieci_i_m%C5%82odzie%C5%B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rwiswakacyjny.com/kolonie-i-obozy-tematyczne.html" TargetMode="External"/><Relationship Id="rId5" Type="http://schemas.openxmlformats.org/officeDocument/2006/relationships/hyperlink" Target="https://wychowawca.edu.pl/aktualnosci/jakie-sa-wymagania-na-stanowisko-kierownika-kolonii/" TargetMode="External"/><Relationship Id="rId4" Type="http://schemas.openxmlformats.org/officeDocument/2006/relationships/hyperlink" Target="https://kruczek.pl/organizacja-wypoczynku-dla-dzieci-i-mlodziez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wisy.gazetaprawna.pl/edukacja/artykuly/836087,kierownik-lub-wychowawca-kolonii-kto-moze-nim-zostac.html" TargetMode="External"/><Relationship Id="rId2" Type="http://schemas.openxmlformats.org/officeDocument/2006/relationships/hyperlink" Target="https://poradnik.ngo.pl/obowiazki-organizatora-obozu-lub-kolon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ychowaniefizyczne.net/jakie-sa-prawa-i-obowiazki-kierownika-obozu/" TargetMode="External"/><Relationship Id="rId5" Type="http://schemas.openxmlformats.org/officeDocument/2006/relationships/hyperlink" Target="https://www.ko.rzeszow.pl/zalatwianie-spraw/wypoczynek-dzieci-i-mlodziezy/do-organizatorow-wypoczynku-obowiazki-kierownika/" TargetMode="External"/><Relationship Id="rId4" Type="http://schemas.openxmlformats.org/officeDocument/2006/relationships/hyperlink" Target="https://www.kogis.pl/artykul/kim-jest-kierownik-oboz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BE811D-9F74-4D4C-B8E4-5C3826701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167" y="802298"/>
            <a:ext cx="9252686" cy="2541431"/>
          </a:xfrm>
        </p:spPr>
        <p:txBody>
          <a:bodyPr>
            <a:normAutofit fontScale="90000"/>
          </a:bodyPr>
          <a:lstStyle/>
          <a:p>
            <a:r>
              <a:rPr lang="pl-PL" dirty="0"/>
              <a:t>Odpowiedzialność Kierownika Kolonii Dla Młodzieży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2911B5D-0D4F-40B3-8BBE-2B132EE24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986" y="3531204"/>
            <a:ext cx="9021866" cy="1502435"/>
          </a:xfrm>
        </p:spPr>
        <p:txBody>
          <a:bodyPr>
            <a:normAutofit/>
          </a:bodyPr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Celem jest zapoznanie was z elementami pracy kierownika kolonii dla młodzieży i zachęceniem was do czynnego udziału w koloniach.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38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można zawrzeć także osobiste wspomnienia z pobytu na kolonii bądź obozie wypoczynkowo-edukacyjnym.</a:t>
            </a:r>
          </a:p>
        </p:txBody>
      </p:sp>
      <p:pic>
        <p:nvPicPr>
          <p:cNvPr id="9218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71DE5CA7-FC47-4CA6-B18C-E0CDB7D6B6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4" y="2017713"/>
            <a:ext cx="4963482" cy="372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76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Każda z grup losuje wybrane miejsce spośród: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Góry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Morze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Jeziora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Miasto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Las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Wieś</a:t>
            </a:r>
          </a:p>
        </p:txBody>
      </p:sp>
      <p:pic>
        <p:nvPicPr>
          <p:cNvPr id="11266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4AA0DDC4-BFDF-4227-BE3A-1384C019AF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4" y="2433832"/>
            <a:ext cx="5220778" cy="313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206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Każda z grup losuje wybrany czas spędzania kolonii spośród: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Zima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Lato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Jesień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Wiosna</a:t>
            </a:r>
          </a:p>
        </p:txBody>
      </p:sp>
      <p:pic>
        <p:nvPicPr>
          <p:cNvPr id="10242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C22D552C-0B7C-48FE-90D8-8E911DD178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19" y="2073018"/>
            <a:ext cx="4891036" cy="3613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755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85000" lnSpcReduction="20000"/>
          </a:bodyPr>
          <a:lstStyle/>
          <a:p>
            <a:r>
              <a:rPr lang="pl-PL" sz="3000" dirty="0"/>
              <a:t>W prezentacji należy zawrzeć: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Plan kolonii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Elementy edukacyjne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Transport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Zasady bezpieczeństwa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Wypoczynek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Sport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Integracja</a:t>
            </a:r>
          </a:p>
        </p:txBody>
      </p:sp>
      <p:pic>
        <p:nvPicPr>
          <p:cNvPr id="12290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5F4EF439-61A5-400D-A081-8D72FB7373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9" y="2190221"/>
            <a:ext cx="5410346" cy="360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2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2800" dirty="0"/>
              <a:t>Każda z grup wybiera swojego lidera, pełniącego funkcję kierownika kolonii dla danej grupy który prezentuje całość zgromadzonych argumentów przez grupę.</a:t>
            </a:r>
          </a:p>
        </p:txBody>
      </p:sp>
      <p:pic>
        <p:nvPicPr>
          <p:cNvPr id="13314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0F61D5CF-888F-4EEA-8EE8-DD895617ED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6270"/>
            <a:ext cx="5101606" cy="338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129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62500" lnSpcReduction="20000"/>
          </a:bodyPr>
          <a:lstStyle/>
          <a:p>
            <a:r>
              <a:rPr lang="pl-PL" sz="2800" dirty="0"/>
              <a:t>Nauczyciel wymyśla przeciwności losu mogące pojawić się w trakcie organizacji kolonii takie jak np.:</a:t>
            </a:r>
          </a:p>
          <a:p>
            <a:pPr lvl="1"/>
            <a:r>
              <a:rPr lang="pl-PL" sz="2600" dirty="0"/>
              <a:t>Burza;</a:t>
            </a:r>
          </a:p>
          <a:p>
            <a:pPr lvl="1"/>
            <a:r>
              <a:rPr lang="pl-PL" sz="2600" dirty="0"/>
              <a:t>Awaria łączności;</a:t>
            </a:r>
          </a:p>
          <a:p>
            <a:pPr lvl="1"/>
            <a:r>
              <a:rPr lang="pl-PL" sz="2600" dirty="0"/>
              <a:t>Ekstremalna temperatura;</a:t>
            </a:r>
          </a:p>
          <a:p>
            <a:pPr lvl="1"/>
            <a:r>
              <a:rPr lang="pl-PL" sz="2600" dirty="0"/>
              <a:t>Złe warunki żywieniowe;</a:t>
            </a:r>
          </a:p>
          <a:p>
            <a:pPr lvl="1"/>
            <a:r>
              <a:rPr lang="pl-PL" sz="2600" dirty="0"/>
              <a:t>Złe warunki akomodacyjne;</a:t>
            </a:r>
          </a:p>
          <a:p>
            <a:pPr lvl="1"/>
            <a:r>
              <a:rPr lang="pl-PL" sz="2600" dirty="0"/>
              <a:t>Problemy zdrowotne uczestników kolonii;</a:t>
            </a:r>
          </a:p>
          <a:p>
            <a:pPr lvl="1"/>
            <a:r>
              <a:rPr lang="pl-PL" sz="2600" dirty="0"/>
              <a:t>Brak możliwości zrozumienia używających język migowy przez bezpośrednie otoczenie spędzających kolonie.</a:t>
            </a:r>
          </a:p>
        </p:txBody>
      </p:sp>
      <p:pic>
        <p:nvPicPr>
          <p:cNvPr id="14338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D3C5CA73-DA16-4981-A375-7E04A91DE5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6269"/>
            <a:ext cx="5008026" cy="332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23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2600" dirty="0"/>
              <a:t>Lider – „Kierownik kolonii” przy pomocy swojej grupy przedstawia pomysły jak kontynuować odbywanie kolonii mimo pojawienia się nieoczekiwanych trudności </a:t>
            </a:r>
          </a:p>
        </p:txBody>
      </p:sp>
      <p:pic>
        <p:nvPicPr>
          <p:cNvPr id="15362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BBAE65D9-B547-48BB-9239-C2CC032A6B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98" y="2272684"/>
            <a:ext cx="5342320" cy="2795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55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600" dirty="0">
                <a:hlinkClick r:id="rId2"/>
              </a:rPr>
              <a:t>https://pl.wikipedia.org/wiki/Wypoczynek_dzieci_i_m%C5%82odzie%C5%BCy</a:t>
            </a:r>
            <a:endParaRPr lang="pl-PL" sz="2600" dirty="0"/>
          </a:p>
          <a:p>
            <a:r>
              <a:rPr lang="pl-PL" sz="2600" dirty="0">
                <a:hlinkClick r:id="rId3"/>
              </a:rPr>
              <a:t>https://pl.wikipedia.org/wiki/Ob%C3%B3z_harcerski</a:t>
            </a:r>
            <a:endParaRPr lang="pl-PL" sz="2600" dirty="0"/>
          </a:p>
          <a:p>
            <a:r>
              <a:rPr lang="pl-PL" sz="2600" dirty="0">
                <a:hlinkClick r:id="rId4"/>
              </a:rPr>
              <a:t>https://kruczek.pl/organizacja-wypoczynku-dla-dzieci-i-mlodziezy/</a:t>
            </a:r>
            <a:endParaRPr lang="pl-PL" sz="2600" dirty="0"/>
          </a:p>
          <a:p>
            <a:r>
              <a:rPr lang="pl-PL" sz="2600" dirty="0">
                <a:hlinkClick r:id="rId5"/>
              </a:rPr>
              <a:t>https://wychowawca.edu.pl/aktualnosci/jakie-sa-wymagania-na-stanowisko-kierownika-kolonii</a:t>
            </a:r>
            <a:r>
              <a:rPr lang="pl-PL" sz="2600" dirty="0" smtClean="0">
                <a:hlinkClick r:id="rId5"/>
              </a:rPr>
              <a:t>/</a:t>
            </a:r>
            <a:endParaRPr lang="pl-PL" sz="2600" dirty="0" smtClean="0"/>
          </a:p>
          <a:p>
            <a:r>
              <a:rPr lang="pl-PL" sz="2600" dirty="0" smtClean="0">
                <a:hlinkClick r:id="rId6"/>
              </a:rPr>
              <a:t>https://www.serwiswakacyjny.com/kolonie-i-obozy-tematyczne.html</a:t>
            </a:r>
            <a:endParaRPr lang="pl-PL" sz="2600" dirty="0" smtClean="0"/>
          </a:p>
          <a:p>
            <a:r>
              <a:rPr lang="pl-PL" sz="2600" dirty="0" smtClean="0">
                <a:hlinkClick r:id="rId7"/>
              </a:rPr>
              <a:t>https://blog.pzu.pl/home/lista/artykul/odpowiedzialnosc-cywilna-organizatora-kolonii</a:t>
            </a:r>
            <a:endParaRPr lang="pl-PL" sz="2600" dirty="0" smtClean="0"/>
          </a:p>
          <a:p>
            <a:endParaRPr lang="pl-PL" sz="2600" dirty="0" smtClean="0"/>
          </a:p>
          <a:p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385246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600" dirty="0">
                <a:hlinkClick r:id="rId2"/>
              </a:rPr>
              <a:t>https://poradnik.ngo.pl/obowiazki-organizatora-obozu-lub-kolonii</a:t>
            </a:r>
            <a:endParaRPr lang="pl-PL" sz="2600" dirty="0"/>
          </a:p>
          <a:p>
            <a:r>
              <a:rPr lang="pl-PL" sz="2600" dirty="0">
                <a:hlinkClick r:id="rId3"/>
              </a:rPr>
              <a:t>https://serwisy.gazetaprawna.pl/edukacja/artykuly/836087,kierownik-lub-wychowawca-kolonii-kto-moze-nim-zostac.html</a:t>
            </a:r>
            <a:endParaRPr lang="pl-PL" sz="2600" dirty="0"/>
          </a:p>
          <a:p>
            <a:r>
              <a:rPr lang="pl-PL" sz="2600" dirty="0">
                <a:hlinkClick r:id="rId4"/>
              </a:rPr>
              <a:t>https://www.kogis.pl/artykul/kim-jest-kierownik-obozu/</a:t>
            </a:r>
            <a:endParaRPr lang="pl-PL" sz="2600" dirty="0"/>
          </a:p>
          <a:p>
            <a:r>
              <a:rPr lang="pl-PL" sz="2600" dirty="0">
                <a:hlinkClick r:id="rId5"/>
              </a:rPr>
              <a:t>https://www.ko.rzeszow.pl/zalatwianie-spraw/wypoczynek-dzieci-i-mlodziezy/do-organizatorow-wypoczynku-obowiazki-kierownika</a:t>
            </a:r>
            <a:r>
              <a:rPr lang="pl-PL" sz="2600" dirty="0" smtClean="0">
                <a:hlinkClick r:id="rId5"/>
              </a:rPr>
              <a:t>/</a:t>
            </a:r>
            <a:endParaRPr lang="pl-PL" sz="2600" dirty="0" smtClean="0"/>
          </a:p>
          <a:p>
            <a:r>
              <a:rPr lang="pl-PL" sz="2600" dirty="0" smtClean="0">
                <a:hlinkClick r:id="rId6"/>
              </a:rPr>
              <a:t>https://wychowaniefizyczne.net/jakie-sa-prawa-i-obowiazki-kierownika-obozu/</a:t>
            </a:r>
            <a:endParaRPr lang="pl-PL" sz="2600" dirty="0" smtClean="0"/>
          </a:p>
          <a:p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203821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72" y="262981"/>
            <a:ext cx="9603275" cy="1049235"/>
          </a:xfrm>
        </p:spPr>
        <p:txBody>
          <a:bodyPr>
            <a:normAutofit/>
          </a:bodyPr>
          <a:lstStyle/>
          <a:p>
            <a:r>
              <a:rPr lang="pl-PL" sz="4000" dirty="0"/>
              <a:t>Ewaluacja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="" xmlns:a16="http://schemas.microsoft.com/office/drawing/2014/main" id="{B9BF0446-C22E-4A80-8E20-4BB13EE41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3142296"/>
              </p:ext>
            </p:extLst>
          </p:nvPr>
        </p:nvGraphicFramePr>
        <p:xfrm>
          <a:off x="1398312" y="1201242"/>
          <a:ext cx="9947350" cy="451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148">
                  <a:extLst>
                    <a:ext uri="{9D8B030D-6E8A-4147-A177-3AD203B41FA5}">
                      <a16:colId xmlns="" xmlns:a16="http://schemas.microsoft.com/office/drawing/2014/main" val="2756083301"/>
                    </a:ext>
                  </a:extLst>
                </a:gridCol>
                <a:gridCol w="2492734">
                  <a:extLst>
                    <a:ext uri="{9D8B030D-6E8A-4147-A177-3AD203B41FA5}">
                      <a16:colId xmlns="" xmlns:a16="http://schemas.microsoft.com/office/drawing/2014/main" val="2873757402"/>
                    </a:ext>
                  </a:extLst>
                </a:gridCol>
                <a:gridCol w="2492734">
                  <a:extLst>
                    <a:ext uri="{9D8B030D-6E8A-4147-A177-3AD203B41FA5}">
                      <a16:colId xmlns="" xmlns:a16="http://schemas.microsoft.com/office/drawing/2014/main" val="2349472694"/>
                    </a:ext>
                  </a:extLst>
                </a:gridCol>
                <a:gridCol w="2492734">
                  <a:extLst>
                    <a:ext uri="{9D8B030D-6E8A-4147-A177-3AD203B41FA5}">
                      <a16:colId xmlns="" xmlns:a16="http://schemas.microsoft.com/office/drawing/2014/main" val="2268846436"/>
                    </a:ext>
                  </a:extLst>
                </a:gridCol>
              </a:tblGrid>
              <a:tr h="46051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97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Zawartość merytoryczna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pl-PL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ebrane</a:t>
                      </a: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informacje są niekompletne, brakuje wiele informacji, pojawiają się informacje, które nie są związane z tematem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Opracowanie wszystkich informacji zgodnie z tematem. Wykorzystanie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większości źródeł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Dobrze zrealizowany projekt, poprawne i wyczerpujące informacje. Bardzo dobre wykorzystanie podanych źródeł, ewentualnie innych źródeł, wiedzy i umiejętności, wykraczających poza program nauczania.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77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Estetyka wykonania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raca wykonana niedbałe, nieczytelna, bez grafiki, ilustracji, brakujące opisy. Niewłaściwie rozmieszczone informacje na stronie.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Praca wykonana staranne i czytelnie. Dobre rozmieszczenie informacji na stronie. Dobra grafika.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Przejrzysta,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czytelna i estetyczna praca. Uporządkowana treść. Odpowiednio wybierane elementy graficzne</a:t>
                      </a:r>
                      <a:r>
                        <a:rPr lang="sk-SK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1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grupy w pracę i umiejętność współpracy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Brak zaangażowania wszystkich członków grupy do kreatywnej współpracy. 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Zaangażowanie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całej grupy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Drobne nieporozumienia.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Bardzo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dobra współpraca w grupie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842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Prezentacja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Prezentacja projektu częściowo czytana ale nie prezentowana samodzielnie. Niewystarczalna znajomość tematu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Prezentacja przedstawiona w ciekawy i właściwy sposób</a:t>
                      </a:r>
                      <a:r>
                        <a:rPr lang="pl-PL" sz="1100" dirty="0">
                          <a:latin typeface="+mj-lt"/>
                          <a:cs typeface="Arial" panose="020B0604020202020204" pitchFamily="34" charset="0"/>
                        </a:rPr>
                        <a:t>. </a:t>
                      </a:r>
                      <a:endParaRPr lang="cs-CZ" sz="11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213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59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Być może ktoś z was miał w swoim życiu styczność z kolonią dla młodzieży.</a:t>
            </a:r>
          </a:p>
          <a:p>
            <a:r>
              <a:rPr lang="pl-PL" sz="3200" dirty="0"/>
              <a:t>To świetny sposób na spędzenie czasu głównie w trakcie wakacji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146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E5708967-DC72-4089-846D-3A20B836C2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307895"/>
            <a:ext cx="4645025" cy="286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57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4E7627-FE12-4F47-8788-D51C174A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5D8FE1AF-4A2E-4654-8239-32892559F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3210373"/>
              </p:ext>
            </p:extLst>
          </p:nvPr>
        </p:nvGraphicFramePr>
        <p:xfrm>
          <a:off x="1450975" y="2016125"/>
          <a:ext cx="96043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="" xmlns:a16="http://schemas.microsoft.com/office/drawing/2014/main" val="822820201"/>
                    </a:ext>
                  </a:extLst>
                </a:gridCol>
                <a:gridCol w="4802187">
                  <a:extLst>
                    <a:ext uri="{9D8B030D-6E8A-4147-A177-3AD203B41FA5}">
                      <a16:colId xmlns="" xmlns:a16="http://schemas.microsoft.com/office/drawing/2014/main" val="154487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35471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60252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63563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80920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37886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3964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7005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459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68154E-BB0B-40CA-8A2C-17F0AE8D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A041BC0-E661-47F8-BED6-75CFC3CD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Dowiedzieliście się co nieco na temat organizacji kolonii dla młodzieży</a:t>
            </a:r>
          </a:p>
          <a:p>
            <a:r>
              <a:rPr lang="pl-PL" sz="2800" dirty="0"/>
              <a:t>Mam nadzieję że chętnie będziecie ich uczestnikami, kto wie może kiedyś sami zapragniecie podjąć się przeprowadzenia kolonii.</a:t>
            </a:r>
          </a:p>
          <a:p>
            <a:r>
              <a:rPr lang="pl-PL" sz="2800" dirty="0"/>
              <a:t>Wówczas nabyta na zajęciach wiedza z pewnością będzie wam niezbędna</a:t>
            </a:r>
          </a:p>
        </p:txBody>
      </p:sp>
    </p:spTree>
    <p:extLst>
      <p:ext uri="{BB962C8B-B14F-4D97-AF65-F5344CB8AC3E}">
        <p14:creationId xmlns="" xmlns:p14="http://schemas.microsoft.com/office/powerpoint/2010/main" val="281709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023AA5-99C8-440B-AFE6-57227ED6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C7959F-CC03-432E-9CEC-9E581210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000" dirty="0" err="1">
                <a:solidFill>
                  <a:schemeClr val="tx1"/>
                </a:solidFill>
              </a:rPr>
              <a:t>WebQuest</a:t>
            </a:r>
            <a:r>
              <a:rPr lang="pl-PL" sz="20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000" dirty="0" err="1">
                <a:solidFill>
                  <a:schemeClr val="tx1"/>
                </a:solidFill>
              </a:rPr>
              <a:t>Questa</a:t>
            </a:r>
            <a:r>
              <a:rPr lang="pl-PL" sz="20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7913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3200" dirty="0"/>
              <a:t>Głównym formy w których organizowane są kolonie to: biwaki, zimowiska, obozy i inne formy dopasowane do otoczenia i warunków w trakcie których odbywają się kolonie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8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415EC472-D25C-46DD-AB6F-041279DEC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432150"/>
            <a:ext cx="4645025" cy="2612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0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Przeprowadzenie kolonii wymaga posiadania dużego zmysłu organizacyjnego, kreatywności oraz odpowiedzialności. Te cechy musi posiadać kierownik kolonii. </a:t>
            </a:r>
          </a:p>
          <a:p>
            <a:endParaRPr lang="pl-PL" sz="3200" dirty="0"/>
          </a:p>
        </p:txBody>
      </p:sp>
      <p:pic>
        <p:nvPicPr>
          <p:cNvPr id="1026" name="Picture 2" descr="Znalezione obrazy dla zapytania: kierownik kolonii">
            <a:extLst>
              <a:ext uri="{FF2B5EF4-FFF2-40B4-BE49-F238E27FC236}">
                <a16:creationId xmlns="" xmlns:a16="http://schemas.microsoft.com/office/drawing/2014/main" id="{E9DEE354-8275-4041-B235-B2FB579EA5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0680"/>
            <a:ext cx="4645025" cy="309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6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Uczniowie dzielą się na grupy. Każda z grup ma do wykonania prezentacje na temat tego jak można spędzić czas podczas kolonii w wybranym miejscu i czasie.</a:t>
            </a:r>
          </a:p>
        </p:txBody>
      </p:sp>
      <p:pic>
        <p:nvPicPr>
          <p:cNvPr id="2050" name="Picture 2" descr="Znalezione obrazy dla zapytania: kierownik kolonii">
            <a:extLst>
              <a:ext uri="{FF2B5EF4-FFF2-40B4-BE49-F238E27FC236}">
                <a16:creationId xmlns="" xmlns:a16="http://schemas.microsoft.com/office/drawing/2014/main" id="{07A96196-EFEC-4C23-8235-C895F781DF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1" y="2010878"/>
            <a:ext cx="3620470" cy="362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84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każda z grup wybiera swojego lidera. Będzie on pełnił funkcje kierownika kolonii w trakcie zabawy, do której przystąpią uczniowie</a:t>
            </a:r>
          </a:p>
        </p:txBody>
      </p:sp>
      <p:pic>
        <p:nvPicPr>
          <p:cNvPr id="3074" name="Picture 2" descr="Znalezione obrazy dla zapytania: kierownik kolonii">
            <a:extLst>
              <a:ext uri="{FF2B5EF4-FFF2-40B4-BE49-F238E27FC236}">
                <a16:creationId xmlns="" xmlns:a16="http://schemas.microsoft.com/office/drawing/2014/main" id="{822337C6-ED6E-419E-8EE1-5FBF2ED804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318746"/>
            <a:ext cx="4645025" cy="2839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813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62500" lnSpcReduction="20000"/>
          </a:bodyPr>
          <a:lstStyle/>
          <a:p>
            <a:r>
              <a:rPr lang="pl-PL" sz="3200" dirty="0"/>
              <a:t>Kierownik kolonii przedstawia prezentację. Nauczyciel zadaje pytania związane z tematem. Następnie kierownik musi się zmierzyć z problemami, które są typowymi bolączkami w trakcie kolonii. </a:t>
            </a:r>
          </a:p>
          <a:p>
            <a:r>
              <a:rPr lang="pl-PL" sz="3200" dirty="0"/>
              <a:t>Może on szukając ich rozwiązania konsultować się z resztą grupy</a:t>
            </a:r>
          </a:p>
          <a:p>
            <a:r>
              <a:rPr lang="pl-PL" sz="3200" dirty="0"/>
              <a:t>Celem zadania jest wykazanie jak można kontynuować wypoczynek mimo przeciwności losu</a:t>
            </a:r>
          </a:p>
        </p:txBody>
      </p:sp>
      <p:pic>
        <p:nvPicPr>
          <p:cNvPr id="5122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A6EDAD96-A8B8-4A38-B875-9737788A1B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62248"/>
            <a:ext cx="4645025" cy="3152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88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Może on szukając ich rozwiązania konsultować się z resztą grupy</a:t>
            </a:r>
          </a:p>
          <a:p>
            <a:r>
              <a:rPr lang="pl-PL" sz="3200" dirty="0"/>
              <a:t>Celem zadania jest wykazanie jak można kontynuować wypoczynek mimo przeciwności losu</a:t>
            </a:r>
          </a:p>
        </p:txBody>
      </p:sp>
      <p:pic>
        <p:nvPicPr>
          <p:cNvPr id="7170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FD88D35F-9A3A-4055-A296-2C1E79A248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4" y="2010878"/>
            <a:ext cx="3919552" cy="3295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44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8194" name="Picture 2" descr="Znalezione obrazy dla zapytania: kolonie dla mlodziezy">
            <a:extLst>
              <a:ext uri="{FF2B5EF4-FFF2-40B4-BE49-F238E27FC236}">
                <a16:creationId xmlns="" xmlns:a16="http://schemas.microsoft.com/office/drawing/2014/main" id="{E1FC4A8B-739D-4E19-B5B8-4E06644141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8" y="2010878"/>
            <a:ext cx="4464319" cy="334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69216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</TotalTime>
  <Words>832</Words>
  <Application>Microsoft Office PowerPoint</Application>
  <PresentationFormat>Niestandardowy</PresentationFormat>
  <Paragraphs>124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Galeria</vt:lpstr>
      <vt:lpstr>Odpowiedzialność Kierownika Kolonii Dla Młodzieży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Ewaluacja</vt:lpstr>
      <vt:lpstr>Ewaluacja</vt:lpstr>
      <vt:lpstr>Ewaluacja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 Poręba</dc:creator>
  <cp:lastModifiedBy>Konrad1</cp:lastModifiedBy>
  <cp:revision>17</cp:revision>
  <dcterms:created xsi:type="dcterms:W3CDTF">2021-02-20T18:27:13Z</dcterms:created>
  <dcterms:modified xsi:type="dcterms:W3CDTF">2021-09-22T11:29:51Z</dcterms:modified>
</cp:coreProperties>
</file>